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6.xml" ContentType="application/vnd.openxmlformats-officedocument.drawingml.chartshapes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6"/>
  </p:notesMasterIdLst>
  <p:sldIdLst>
    <p:sldId id="256" r:id="rId2"/>
    <p:sldId id="337" r:id="rId3"/>
    <p:sldId id="355" r:id="rId4"/>
    <p:sldId id="349" r:id="rId5"/>
    <p:sldId id="350" r:id="rId6"/>
    <p:sldId id="352" r:id="rId7"/>
    <p:sldId id="353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433" r:id="rId16"/>
    <p:sldId id="321" r:id="rId17"/>
    <p:sldId id="326" r:id="rId18"/>
    <p:sldId id="343" r:id="rId19"/>
    <p:sldId id="344" r:id="rId20"/>
    <p:sldId id="345" r:id="rId21"/>
    <p:sldId id="347" r:id="rId22"/>
    <p:sldId id="348" r:id="rId23"/>
    <p:sldId id="354" r:id="rId24"/>
    <p:sldId id="327" r:id="rId25"/>
    <p:sldId id="276" r:id="rId26"/>
    <p:sldId id="311" r:id="rId27"/>
    <p:sldId id="312" r:id="rId28"/>
    <p:sldId id="313" r:id="rId29"/>
    <p:sldId id="315" r:id="rId30"/>
    <p:sldId id="316" r:id="rId31"/>
    <p:sldId id="314" r:id="rId32"/>
    <p:sldId id="317" r:id="rId33"/>
    <p:sldId id="318" r:id="rId34"/>
    <p:sldId id="319" r:id="rId35"/>
    <p:sldId id="328" r:id="rId36"/>
    <p:sldId id="464" r:id="rId37"/>
    <p:sldId id="333" r:id="rId38"/>
    <p:sldId id="437" r:id="rId39"/>
    <p:sldId id="438" r:id="rId40"/>
    <p:sldId id="492" r:id="rId41"/>
    <p:sldId id="493" r:id="rId42"/>
    <p:sldId id="494" r:id="rId43"/>
    <p:sldId id="495" r:id="rId44"/>
    <p:sldId id="496" r:id="rId45"/>
    <p:sldId id="497" r:id="rId46"/>
    <p:sldId id="498" r:id="rId47"/>
    <p:sldId id="499" r:id="rId48"/>
    <p:sldId id="500" r:id="rId49"/>
    <p:sldId id="501" r:id="rId50"/>
    <p:sldId id="502" r:id="rId51"/>
    <p:sldId id="503" r:id="rId52"/>
    <p:sldId id="504" r:id="rId53"/>
    <p:sldId id="505" r:id="rId54"/>
    <p:sldId id="506" r:id="rId55"/>
    <p:sldId id="507" r:id="rId56"/>
    <p:sldId id="508" r:id="rId57"/>
    <p:sldId id="509" r:id="rId58"/>
    <p:sldId id="510" r:id="rId59"/>
    <p:sldId id="511" r:id="rId60"/>
    <p:sldId id="512" r:id="rId61"/>
    <p:sldId id="513" r:id="rId62"/>
    <p:sldId id="514" r:id="rId63"/>
    <p:sldId id="515" r:id="rId64"/>
    <p:sldId id="516" r:id="rId65"/>
    <p:sldId id="371" r:id="rId66"/>
    <p:sldId id="434" r:id="rId67"/>
    <p:sldId id="435" r:id="rId68"/>
    <p:sldId id="436" r:id="rId69"/>
    <p:sldId id="451" r:id="rId70"/>
    <p:sldId id="452" r:id="rId71"/>
    <p:sldId id="453" r:id="rId72"/>
    <p:sldId id="454" r:id="rId73"/>
    <p:sldId id="455" r:id="rId74"/>
    <p:sldId id="447" r:id="rId75"/>
    <p:sldId id="448" r:id="rId76"/>
    <p:sldId id="449" r:id="rId77"/>
    <p:sldId id="450" r:id="rId78"/>
    <p:sldId id="441" r:id="rId79"/>
    <p:sldId id="442" r:id="rId80"/>
    <p:sldId id="443" r:id="rId81"/>
    <p:sldId id="444" r:id="rId82"/>
    <p:sldId id="445" r:id="rId83"/>
    <p:sldId id="446" r:id="rId84"/>
    <p:sldId id="486" r:id="rId85"/>
    <p:sldId id="487" r:id="rId86"/>
    <p:sldId id="488" r:id="rId87"/>
    <p:sldId id="489" r:id="rId88"/>
    <p:sldId id="490" r:id="rId89"/>
    <p:sldId id="491" r:id="rId90"/>
    <p:sldId id="460" r:id="rId91"/>
    <p:sldId id="461" r:id="rId92"/>
    <p:sldId id="462" r:id="rId93"/>
    <p:sldId id="463" r:id="rId94"/>
    <p:sldId id="465" r:id="rId95"/>
    <p:sldId id="466" r:id="rId96"/>
    <p:sldId id="467" r:id="rId97"/>
    <p:sldId id="468" r:id="rId98"/>
    <p:sldId id="469" r:id="rId99"/>
    <p:sldId id="470" r:id="rId100"/>
    <p:sldId id="456" r:id="rId101"/>
    <p:sldId id="457" r:id="rId102"/>
    <p:sldId id="458" r:id="rId103"/>
    <p:sldId id="459" r:id="rId104"/>
    <p:sldId id="517" r:id="rId105"/>
    <p:sldId id="518" r:id="rId106"/>
    <p:sldId id="519" r:id="rId107"/>
    <p:sldId id="439" r:id="rId108"/>
    <p:sldId id="440" r:id="rId109"/>
    <p:sldId id="471" r:id="rId110"/>
    <p:sldId id="473" r:id="rId111"/>
    <p:sldId id="474" r:id="rId112"/>
    <p:sldId id="475" r:id="rId113"/>
    <p:sldId id="476" r:id="rId114"/>
    <p:sldId id="477" r:id="rId115"/>
    <p:sldId id="478" r:id="rId116"/>
    <p:sldId id="472" r:id="rId117"/>
    <p:sldId id="479" r:id="rId118"/>
    <p:sldId id="480" r:id="rId119"/>
    <p:sldId id="481" r:id="rId120"/>
    <p:sldId id="482" r:id="rId121"/>
    <p:sldId id="483" r:id="rId122"/>
    <p:sldId id="484" r:id="rId123"/>
    <p:sldId id="485" r:id="rId124"/>
    <p:sldId id="520" r:id="rId125"/>
    <p:sldId id="521" r:id="rId126"/>
    <p:sldId id="424" r:id="rId127"/>
    <p:sldId id="425" r:id="rId128"/>
    <p:sldId id="426" r:id="rId129"/>
    <p:sldId id="427" r:id="rId130"/>
    <p:sldId id="428" r:id="rId131"/>
    <p:sldId id="429" r:id="rId132"/>
    <p:sldId id="430" r:id="rId133"/>
    <p:sldId id="431" r:id="rId134"/>
    <p:sldId id="339" r:id="rId13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6" d="100"/>
          <a:sy n="116" d="100"/>
        </p:scale>
        <p:origin x="19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888888888888888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1728395061728392E-3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172.13570000000001</c:v>
                </c:pt>
                <c:pt idx="1">
                  <c:v>179.2</c:v>
                </c:pt>
                <c:pt idx="2">
                  <c:v>184.4</c:v>
                </c:pt>
                <c:pt idx="3">
                  <c:v>189.9</c:v>
                </c:pt>
                <c:pt idx="4">
                  <c:v>195.6</c:v>
                </c:pt>
                <c:pt idx="5">
                  <c:v>200.9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257144"/>
        <c:axId val="485252440"/>
        <c:axId val="0"/>
      </c:bar3DChart>
      <c:catAx>
        <c:axId val="485257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252440"/>
        <c:crosses val="autoZero"/>
        <c:auto val="1"/>
        <c:lblAlgn val="ctr"/>
        <c:lblOffset val="100"/>
        <c:noMultiLvlLbl val="0"/>
      </c:catAx>
      <c:valAx>
        <c:axId val="485252440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257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9.5389401177647026E-4"/>
          <c:y val="2.17671287552411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6102800957546073"/>
                  <c:y val="-0.148055545173913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2543921340564518"/>
                  <c:y val="4.354574858056289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102800957546085"/>
                  <c:y val="0.12192809602557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9012004103768884E-2"/>
                  <c:y val="0.156274033738697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1962080711319949"/>
                  <c:y val="0.1611192697480826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7144721614149114"/>
                  <c:y val="-2.830473657736588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3157361377042465"/>
                  <c:y val="-0.119750808596547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4109120838992764"/>
                  <c:y val="-0.191601293754476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4348005015717584E-2"/>
                  <c:y val="-0.193778581183504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1592</c:v>
                </c:pt>
                <c:pt idx="1">
                  <c:v>100</c:v>
                </c:pt>
                <c:pt idx="2">
                  <c:v>540</c:v>
                </c:pt>
                <c:pt idx="3">
                  <c:v>80</c:v>
                </c:pt>
                <c:pt idx="4">
                  <c:v>44</c:v>
                </c:pt>
                <c:pt idx="5">
                  <c:v>160</c:v>
                </c:pt>
                <c:pt idx="6">
                  <c:v>1570</c:v>
                </c:pt>
                <c:pt idx="7">
                  <c:v>138</c:v>
                </c:pt>
                <c:pt idx="8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</a:t>
            </a:r>
            <a:r>
              <a:rPr kumimoji="0" lang="ru-RU" sz="14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неналоговых до</a:t>
            </a: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29E-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445121750941411"/>
                  <c:y val="-1.0754225140296064E-2"/>
                </c:manualLayout>
              </c:layout>
              <c:tx>
                <c:rich>
                  <a:bodyPr/>
                  <a:lstStyle/>
                  <a:p>
                    <a:fld id="{1BFC4F4E-AAEF-43F8-BEFC-00C13AEDA2E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31358FCC-F83E-4DFD-92D6-DAA88DCF111D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22697281349684006"/>
                  <c:y val="-0.146257461908026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8249841085218896"/>
                  <c:y val="-0.2365929530865134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1623761285847601"/>
                  <c:y val="-0.13765408179578964"/>
                </c:manualLayout>
              </c:layout>
              <c:tx>
                <c:rich>
                  <a:bodyPr/>
                  <a:lstStyle/>
                  <a:p>
                    <a:fld id="{D0626A42-C602-4F4D-80C1-E3C2E09974F3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161BFBD0-09B8-4E19-B49A-2E58F6499552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9783441176413752"/>
                  <c:y val="-2.36592953086514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3924161422639897"/>
                  <c:y val="6.6676195869835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5336000911948641"/>
                  <c:y val="0.1053914063749014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5336000911948652"/>
                  <c:y val="0.189274362469210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1344003647794609E-3"/>
                  <c:y val="0.22988892155614146"/>
                </c:manualLayout>
              </c:layout>
              <c:tx>
                <c:rich>
                  <a:bodyPr/>
                  <a:lstStyle/>
                  <a:p>
                    <a:fld id="{4479DD91-BDEC-441D-842F-C2FC76B7CDD8}" type="CATEGORYNAME">
                      <a:rPr lang="ru-RU" dirty="0"/>
                      <a:pPr/>
                      <a:t>[ИМЯ КАТЕГОРИИ]</a:t>
                    </a:fld>
                    <a:endParaRPr lang="ru-RU" baseline="0" dirty="0"/>
                  </a:p>
                  <a:p>
                    <a:fld id="{B30E0DA1-6875-4688-B8B1-8F3F7405BAD7}" type="VALUE">
                      <a:rPr lang="ru-RU" dirty="0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0.1809648107609941"/>
                  <c:y val="0.1398049268238488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Дивиденды</c:v>
                </c:pt>
                <c:pt idx="1">
                  <c:v>Аренда земли</c:v>
                </c:pt>
                <c:pt idx="2">
                  <c:v>Аренда имущества</c:v>
                </c:pt>
                <c:pt idx="3">
                  <c:v>Платежи от МУП</c:v>
                </c:pt>
                <c:pt idx="4">
                  <c:v>Найм, реклама</c:v>
                </c:pt>
                <c:pt idx="5">
                  <c:v>Плата за негативное воздействие</c:v>
                </c:pt>
                <c:pt idx="6">
                  <c:v>Продажа имущества</c:v>
                </c:pt>
                <c:pt idx="7">
                  <c:v>Продажа земли (с дорезками)</c:v>
                </c:pt>
                <c:pt idx="8">
                  <c:v>Штрафы</c:v>
                </c:pt>
                <c:pt idx="9">
                  <c:v>Прочие платежи (вырубка и проч.)</c:v>
                </c:pt>
              </c:strCache>
            </c:strRef>
          </c:cat>
          <c:val>
            <c:numRef>
              <c:f>Лист1!$B$2:$B$11</c:f>
              <c:numCache>
                <c:formatCode>#\ ##0.0</c:formatCode>
                <c:ptCount val="10"/>
                <c:pt idx="0">
                  <c:v>1.4790000000000001</c:v>
                </c:pt>
                <c:pt idx="1">
                  <c:v>390</c:v>
                </c:pt>
                <c:pt idx="2">
                  <c:v>65</c:v>
                </c:pt>
                <c:pt idx="3">
                  <c:v>0.5</c:v>
                </c:pt>
                <c:pt idx="4">
                  <c:v>40.700000000000003</c:v>
                </c:pt>
                <c:pt idx="5">
                  <c:v>3</c:v>
                </c:pt>
                <c:pt idx="6">
                  <c:v>80</c:v>
                </c:pt>
                <c:pt idx="7">
                  <c:v>50</c:v>
                </c:pt>
                <c:pt idx="8">
                  <c:v>3</c:v>
                </c:pt>
                <c:pt idx="9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1528.7</c:v>
                </c:pt>
                <c:pt idx="1">
                  <c:v>1617.6</c:v>
                </c:pt>
                <c:pt idx="2">
                  <c:v>1591.5</c:v>
                </c:pt>
                <c:pt idx="3">
                  <c:v>1749.5</c:v>
                </c:pt>
                <c:pt idx="4">
                  <c:v>1923.3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555.6</c:v>
                </c:pt>
                <c:pt idx="1">
                  <c:v>570</c:v>
                </c:pt>
                <c:pt idx="2">
                  <c:v>500.6</c:v>
                </c:pt>
                <c:pt idx="3">
                  <c:v>475.5</c:v>
                </c:pt>
                <c:pt idx="4">
                  <c:v>453.5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1421.2</c:v>
                </c:pt>
                <c:pt idx="1">
                  <c:v>1917.2</c:v>
                </c:pt>
                <c:pt idx="2">
                  <c:v>1868.3</c:v>
                </c:pt>
                <c:pt idx="3">
                  <c:v>2041.5</c:v>
                </c:pt>
                <c:pt idx="4">
                  <c:v>1952.3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465.4</c:v>
                </c:pt>
                <c:pt idx="1">
                  <c:v>544</c:v>
                </c:pt>
                <c:pt idx="2">
                  <c:v>664</c:v>
                </c:pt>
                <c:pt idx="3">
                  <c:v>898</c:v>
                </c:pt>
                <c:pt idx="4">
                  <c:v>920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185.6</c:v>
                </c:pt>
                <c:pt idx="1">
                  <c:v>415.6</c:v>
                </c:pt>
                <c:pt idx="2">
                  <c:v>130.1</c:v>
                </c:pt>
                <c:pt idx="3">
                  <c:v>70.099999999999994</c:v>
                </c:pt>
                <c:pt idx="4">
                  <c:v>70.099999999999994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>
                  <c:v>96.6</c:v>
                </c:pt>
                <c:pt idx="1">
                  <c:v>111.9</c:v>
                </c:pt>
                <c:pt idx="2">
                  <c:v>100.2</c:v>
                </c:pt>
                <c:pt idx="3">
                  <c:v>101.5</c:v>
                </c:pt>
                <c:pt idx="4">
                  <c:v>105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>
                  <c:v>126.00000000000063</c:v>
                </c:pt>
                <c:pt idx="1">
                  <c:v>200.5000000000002</c:v>
                </c:pt>
                <c:pt idx="2">
                  <c:v>40.600000000000321</c:v>
                </c:pt>
                <c:pt idx="3">
                  <c:v>40.299999999999642</c:v>
                </c:pt>
                <c:pt idx="4">
                  <c:v>40.199999999999505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959752"/>
        <c:axId val="485951128"/>
        <c:axId val="0"/>
      </c:bar3DChart>
      <c:catAx>
        <c:axId val="485959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1128"/>
        <c:crosses val="autoZero"/>
        <c:auto val="1"/>
        <c:lblAlgn val="ctr"/>
        <c:lblOffset val="100"/>
        <c:noMultiLvlLbl val="0"/>
      </c:catAx>
      <c:valAx>
        <c:axId val="48595112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9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3595994832041344E-2"/>
                  <c:y val="-6.4888046175048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4876543209876545E-2"/>
                  <c:y val="-1.1741150279211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8703703703703706E-2"/>
                  <c:y val="4.0029059015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 факт</c:v>
                </c:pt>
                <c:pt idx="1">
                  <c:v>2019 год план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24928.2</c:v>
                </c:pt>
                <c:pt idx="1">
                  <c:v>31626.400000000001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 (городские округа)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539625322997416E-2"/>
                  <c:y val="-4.6343587188991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037037037037035E-2"/>
                  <c:y val="-2.890810837563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 факт</c:v>
                </c:pt>
                <c:pt idx="1">
                  <c:v>2019 год план</c:v>
                </c:pt>
              </c:strCache>
            </c:strRef>
          </c:cat>
          <c:val>
            <c:numRef>
              <c:f>Лист1!$C$2:$C$3</c:f>
              <c:numCache>
                <c:formatCode>#\ ##0.0</c:formatCode>
                <c:ptCount val="2"/>
                <c:pt idx="0">
                  <c:v>21108.2</c:v>
                </c:pt>
                <c:pt idx="1">
                  <c:v>21569.5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956616"/>
        <c:axId val="485957008"/>
        <c:axId val="0"/>
      </c:bar3DChart>
      <c:catAx>
        <c:axId val="485956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7008"/>
        <c:crosses val="autoZero"/>
        <c:auto val="1"/>
        <c:lblAlgn val="ctr"/>
        <c:lblOffset val="100"/>
        <c:noMultiLvlLbl val="0"/>
      </c:catAx>
      <c:valAx>
        <c:axId val="48595700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66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(ожидаемые)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585.1</c:v>
                </c:pt>
                <c:pt idx="1">
                  <c:v>1105.0999999999999</c:v>
                </c:pt>
                <c:pt idx="2">
                  <c:v>727.3</c:v>
                </c:pt>
                <c:pt idx="3">
                  <c:v>607.20000000000005</c:v>
                </c:pt>
                <c:pt idx="4">
                  <c:v>1147.7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(ожидаемые)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2547.1</c:v>
                </c:pt>
                <c:pt idx="1">
                  <c:v>2820</c:v>
                </c:pt>
                <c:pt idx="2">
                  <c:v>3012.3</c:v>
                </c:pt>
                <c:pt idx="3">
                  <c:v>2982.2</c:v>
                </c:pt>
                <c:pt idx="4">
                  <c:v>2956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(ожидаемые)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16.2</c:v>
                </c:pt>
                <c:pt idx="1">
                  <c:v>252</c:v>
                </c:pt>
                <c:pt idx="2">
                  <c:v>0</c:v>
                </c:pt>
                <c:pt idx="3">
                  <c:v>0</c:v>
                </c:pt>
                <c:pt idx="4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949168"/>
        <c:axId val="485958184"/>
        <c:axId val="0"/>
      </c:bar3DChart>
      <c:catAx>
        <c:axId val="48594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8184"/>
        <c:crosses val="autoZero"/>
        <c:auto val="1"/>
        <c:lblAlgn val="ctr"/>
        <c:lblOffset val="100"/>
        <c:noMultiLvlLbl val="0"/>
      </c:catAx>
      <c:valAx>
        <c:axId val="48595818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4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0902041837576533"/>
                  <c:y val="0.1613134617833790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6838001595910144"/>
                  <c:y val="1.93576052525328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5917841541193221"/>
                  <c:y val="-0.122598166599375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3924161422639897"/>
                  <c:y val="-0.165615067160559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7636401048740952"/>
                  <c:y val="-0.2581014033671055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8064881668866032"/>
                  <c:y val="-4.94694356453618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7179064595718866"/>
                  <c:y val="-0.1613133771044409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32464611272226324"/>
                  <c:y val="-1.5055915196414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27483562705164294"/>
                  <c:y val="0.163464222132500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9873602371066443E-2"/>
                  <c:y val="0.193576052525329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5182640902829167"/>
                  <c:y val="0.159162532076381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1383.4341999999999</c:v>
                </c:pt>
                <c:pt idx="1">
                  <c:v>84.7</c:v>
                </c:pt>
                <c:pt idx="2">
                  <c:v>612.41959999999995</c:v>
                </c:pt>
                <c:pt idx="3">
                  <c:v>839.22239999999999</c:v>
                </c:pt>
                <c:pt idx="4">
                  <c:v>105.374</c:v>
                </c:pt>
                <c:pt idx="5">
                  <c:v>4600.2317000000003</c:v>
                </c:pt>
                <c:pt idx="6">
                  <c:v>789.18119999999999</c:v>
                </c:pt>
                <c:pt idx="7">
                  <c:v>271.55759999999998</c:v>
                </c:pt>
                <c:pt idx="8">
                  <c:v>210.398</c:v>
                </c:pt>
                <c:pt idx="9">
                  <c:v>67.435000000000002</c:v>
                </c:pt>
                <c:pt idx="10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15"/>
          <c:y val="0.20975015217790388"/>
          <c:w val="0.50028659373616835"/>
          <c:h val="0.73826780826550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4"/>
                  <c:y val="9.393110378325994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41252511904303"/>
                  <c:y val="-0.244614834619541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288979197815699"/>
                  <c:y val="-0.176190281025685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2129825465911238"/>
                  <c:y val="-0.145753442809404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1619858850714221"/>
                  <c:y val="0.144147603594849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37181421692003025"/>
                  <c:y val="-7.1772206586508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#\ ##0.0_ ;[Red]\-#\ ##0.0\ </c:formatCode>
                <c:ptCount val="6"/>
                <c:pt idx="0">
                  <c:v>4.2</c:v>
                </c:pt>
                <c:pt idx="1">
                  <c:v>12</c:v>
                </c:pt>
                <c:pt idx="2">
                  <c:v>418.4</c:v>
                </c:pt>
                <c:pt idx="3">
                  <c:v>40.4</c:v>
                </c:pt>
                <c:pt idx="4">
                  <c:v>7</c:v>
                </c:pt>
                <c:pt idx="5">
                  <c:v>901.4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849191875189203"/>
                  <c:y val="9.568930962046756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06615622023524"/>
                      <c:h val="0.732023218596576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1684436306179256"/>
                  <c:y val="-0.244007739532192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68011695474651"/>
                      <c:h val="0.56935139224178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#\ ##0.0_ ;[Red]\-#\ ##0.0\ </c:formatCode>
                <c:ptCount val="2"/>
                <c:pt idx="0">
                  <c:v>28.3</c:v>
                </c:pt>
                <c:pt idx="1">
                  <c:v>56.4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99472465525384"/>
          <c:y val="0.2150354971953182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594257585939452"/>
                  <c:y val="-0.1964123371294081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522161581537741"/>
                      <c:h val="0.27863559729428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3312729095399578"/>
                  <c:y val="-6.19190216209522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26890097448995"/>
                      <c:h val="0.2291003799975232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77839506879"/>
                  <c:y val="-2.68315760357459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5.958127089221503E-2"/>
                  <c:y val="-0.21258864089860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34199757207902132"/>
                  <c:y val="-0.1568615214397456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2.1</c:v>
                </c:pt>
                <c:pt idx="1">
                  <c:v>95.4</c:v>
                </c:pt>
                <c:pt idx="2">
                  <c:v>474.3</c:v>
                </c:pt>
                <c:pt idx="3">
                  <c:v>16.100000000000001</c:v>
                </c:pt>
                <c:pt idx="4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212714303673861"/>
                  <c:y val="-0.192197305712470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134745262222318"/>
                  <c:y val="9.6616401596403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029318379829141"/>
                  <c:y val="-0.488407270986984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62.8</c:v>
                </c:pt>
                <c:pt idx="1">
                  <c:v>192.8</c:v>
                </c:pt>
                <c:pt idx="2">
                  <c:v>583.6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08122157244964E-2"/>
                  <c:y val="-0.33953024793403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797920727745288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345679012345739E-2"/>
                  <c:y val="-0.3928448802707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640025990903183E-2"/>
                  <c:y val="-0.373202426357092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371020142949967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2592592592593784E-3"/>
                  <c:y val="-0.43212912525558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58909.1</c:v>
                </c:pt>
                <c:pt idx="1">
                  <c:v>65288.4</c:v>
                </c:pt>
                <c:pt idx="2">
                  <c:v>68934.100000000006</c:v>
                </c:pt>
                <c:pt idx="3">
                  <c:v>73252.800000000003</c:v>
                </c:pt>
                <c:pt idx="4">
                  <c:v>78263.899999999994</c:v>
                </c:pt>
                <c:pt idx="5">
                  <c:v>84036.6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8480928"/>
        <c:axId val="598481320"/>
        <c:axId val="0"/>
      </c:bar3DChart>
      <c:catAx>
        <c:axId val="598480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8481320"/>
        <c:crosses val="autoZero"/>
        <c:auto val="1"/>
        <c:lblAlgn val="ctr"/>
        <c:lblOffset val="100"/>
        <c:noMultiLvlLbl val="0"/>
      </c:catAx>
      <c:valAx>
        <c:axId val="598481320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8480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0.37996007355586126"/>
                  <c:y val="-0.49880267560107311"/>
                </c:manualLayout>
              </c:layout>
              <c:spPr/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0799782309504"/>
                      <c:h val="0.2678864643382222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Охрана объектов растительного и животного мира  и среды их обитания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106594501087182"/>
                  <c:y val="1.92402864328205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5106604691278966"/>
                  <c:y val="-7.8564502934017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29247888439410852"/>
                  <c:y val="-0.171559220692650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3.7530476316058159E-2"/>
                  <c:y val="-0.25732570118471687"/>
                </c:manualLayout>
              </c:layout>
              <c:tx>
                <c:rich>
                  <a:bodyPr/>
                  <a:lstStyle/>
                  <a:p>
                    <a:fld id="{F3F57B3C-AC4C-4636-B8C2-13FD208B051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6474670073696332"/>
                  <c:y val="-0.277269483271152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40636442846494736"/>
                  <c:y val="-0.247139442806441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1548.4</c:v>
                </c:pt>
                <c:pt idx="1">
                  <c:v>2576</c:v>
                </c:pt>
                <c:pt idx="2">
                  <c:v>340.7</c:v>
                </c:pt>
                <c:pt idx="3">
                  <c:v>0</c:v>
                </c:pt>
                <c:pt idx="4">
                  <c:v>38.6</c:v>
                </c:pt>
                <c:pt idx="5">
                  <c:v>96.5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775818118934903"/>
                  <c:y val="-0.45039924504512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9162511185487872"/>
                  <c:y val="-3.89653087641424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762.4</c:v>
                </c:pt>
                <c:pt idx="1">
                  <c:v>26.8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272347490483548"/>
                  <c:y val="-0.197819611634743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744353600916971"/>
                  <c:y val="2.860042577851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4217867628693751"/>
                  <c:y val="-0.307454577119058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111.8</c:v>
                </c:pt>
                <c:pt idx="2">
                  <c:v>142.80000000000001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2.7028080120572924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8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210,4</a:t>
                    </a:r>
                    <a:r>
                      <a:rPr lang="en-US" sz="2398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  </a:t>
                    </a:r>
                    <a:r>
                      <a:rPr lang="en-US" sz="1798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232.5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65"/>
          <c:h val="0.726627596933674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0.23852543867545264"/>
                  <c:y val="-6.747494926096335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9838732132204521"/>
                  <c:y val="-0.202424847782890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8341127091918"/>
                      <c:h val="0.3964153269081596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#\ ##0.0_ ;[Red]\-#\ ##0.0\ </c:formatCode>
                <c:ptCount val="2"/>
                <c:pt idx="0">
                  <c:v>14</c:v>
                </c:pt>
                <c:pt idx="1">
                  <c:v>53.4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7716.1764000000003</c:v>
                </c:pt>
                <c:pt idx="1">
                  <c:v>10025.3194</c:v>
                </c:pt>
                <c:pt idx="2">
                  <c:v>9069.864874500001</c:v>
                </c:pt>
                <c:pt idx="3">
                  <c:v>8486.7614145000007</c:v>
                </c:pt>
                <c:pt idx="4">
                  <c:v>8990.6138145000004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(план)</c:v>
                </c:pt>
                <c:pt idx="2">
                  <c:v>2020 год (план)</c:v>
                </c:pt>
                <c:pt idx="3">
                  <c:v>2021 год (план)</c:v>
                </c:pt>
                <c:pt idx="4">
                  <c:v>2022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30.9757</c:v>
                </c:pt>
                <c:pt idx="1">
                  <c:v>97.721899999999991</c:v>
                </c:pt>
                <c:pt idx="2">
                  <c:v>29.4255</c:v>
                </c:pt>
                <c:pt idx="3">
                  <c:v>30.185500000000001</c:v>
                </c:pt>
                <c:pt idx="4">
                  <c:v>30.185500000000001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962496"/>
        <c:axId val="485963672"/>
        <c:axId val="0"/>
      </c:bar3DChart>
      <c:catAx>
        <c:axId val="48596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63672"/>
        <c:crosses val="autoZero"/>
        <c:auto val="1"/>
        <c:lblAlgn val="ctr"/>
        <c:lblOffset val="100"/>
        <c:noMultiLvlLbl val="0"/>
      </c:catAx>
      <c:valAx>
        <c:axId val="48596367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6249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051332033788173E-2"/>
                  <c:y val="-0.26376712840275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721247563352826E-2"/>
                  <c:y val="-0.23851282887483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51332033788174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 год прогноз</c:v>
                </c:pt>
                <c:pt idx="5">
                  <c:v>2022 год 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591.49</c:v>
                </c:pt>
                <c:pt idx="1">
                  <c:v>268.94</c:v>
                </c:pt>
                <c:pt idx="2">
                  <c:v>233.5</c:v>
                </c:pt>
                <c:pt idx="3">
                  <c:v>350.8</c:v>
                </c:pt>
                <c:pt idx="4">
                  <c:v>325.2</c:v>
                </c:pt>
                <c:pt idx="5">
                  <c:v>316.7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8480144"/>
        <c:axId val="492083408"/>
        <c:axId val="0"/>
      </c:bar3DChart>
      <c:catAx>
        <c:axId val="59848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2083408"/>
        <c:crosses val="autoZero"/>
        <c:auto val="1"/>
        <c:lblAlgn val="ctr"/>
        <c:lblOffset val="100"/>
        <c:noMultiLvlLbl val="0"/>
      </c:catAx>
      <c:valAx>
        <c:axId val="492083408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8480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41.23</c:v>
                </c:pt>
                <c:pt idx="1">
                  <c:v>42.71</c:v>
                </c:pt>
                <c:pt idx="2">
                  <c:v>42.7</c:v>
                </c:pt>
                <c:pt idx="3">
                  <c:v>43.22</c:v>
                </c:pt>
                <c:pt idx="4">
                  <c:v>43.63</c:v>
                </c:pt>
                <c:pt idx="5">
                  <c:v>44.04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8022008"/>
        <c:axId val="492079304"/>
        <c:axId val="0"/>
      </c:bar3DChart>
      <c:catAx>
        <c:axId val="598022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2079304"/>
        <c:crosses val="autoZero"/>
        <c:auto val="1"/>
        <c:lblAlgn val="ctr"/>
        <c:lblOffset val="100"/>
        <c:noMultiLvlLbl val="0"/>
      </c:catAx>
      <c:valAx>
        <c:axId val="49207930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8022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74021244016371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214396468025291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план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8020.3</c:v>
                </c:pt>
                <c:pt idx="1">
                  <c:v>9553.7999999999993</c:v>
                </c:pt>
                <c:pt idx="2">
                  <c:v>8634.9</c:v>
                </c:pt>
                <c:pt idx="3">
                  <c:v>8965.7999999999993</c:v>
                </c:pt>
                <c:pt idx="4">
                  <c:v>9570.6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475734580215698E-2"/>
                  <c:y val="-2.127236626978121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233037791421636E-17"/>
                  <c:y val="-2.5527134411965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870106220081827E-2"/>
                  <c:y val="-1.3923891497435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2206566420156214E-2"/>
                  <c:y val="5.318091567445303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план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8517.7999999999993</c:v>
                </c:pt>
                <c:pt idx="1">
                  <c:v>10123.1</c:v>
                </c:pt>
                <c:pt idx="2">
                  <c:v>9069.9</c:v>
                </c:pt>
                <c:pt idx="3">
                  <c:v>9075.7999999999993</c:v>
                </c:pt>
                <c:pt idx="4">
                  <c:v>9670.6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744902740275237E-2"/>
                  <c:y val="5.3374917406837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6744902740275237E-2"/>
                  <c:y val="3.713037732649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9076672640237927E-2"/>
                  <c:y val="1.8565371391482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5211256720267797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 исполнение</c:v>
                </c:pt>
                <c:pt idx="1">
                  <c:v>2019 год план</c:v>
                </c:pt>
                <c:pt idx="2">
                  <c:v>2020 год план</c:v>
                </c:pt>
                <c:pt idx="3">
                  <c:v>2021 год план</c:v>
                </c:pt>
                <c:pt idx="4">
                  <c:v>2022 год план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-497.49999999999909</c:v>
                </c:pt>
                <c:pt idx="1">
                  <c:v>-569.30000000000109</c:v>
                </c:pt>
                <c:pt idx="2">
                  <c:v>-435</c:v>
                </c:pt>
                <c:pt idx="3">
                  <c:v>-110</c:v>
                </c:pt>
                <c:pt idx="4">
                  <c:v>-100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5951520"/>
        <c:axId val="485955440"/>
        <c:axId val="0"/>
      </c:bar3DChart>
      <c:catAx>
        <c:axId val="48595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5440"/>
        <c:crossesAt val="0"/>
        <c:auto val="1"/>
        <c:lblAlgn val="ctr"/>
        <c:lblOffset val="100"/>
        <c:noMultiLvlLbl val="0"/>
      </c:catAx>
      <c:valAx>
        <c:axId val="485955440"/>
        <c:scaling>
          <c:orientation val="minMax"/>
          <c:max val="10500"/>
          <c:min val="-65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951520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01.01.2021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01.01.2021</c:v>
                </c:pt>
              </c:strCache>
            </c:strRef>
          </c:tx>
          <c:dLbls>
            <c:dLbl>
              <c:idx val="0"/>
              <c:layout>
                <c:manualLayout>
                  <c:x val="0.24074080149703508"/>
                  <c:y val="-8.13747441980290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1450617283950618"/>
                  <c:y val="0.105226358506766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696.6</c:v>
                </c:pt>
                <c:pt idx="1">
                  <c:v>1166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4379.1000000000004</c:v>
                </c:pt>
                <c:pt idx="1">
                  <c:v>5376.8</c:v>
                </c:pt>
                <c:pt idx="2">
                  <c:v>4895.3</c:v>
                </c:pt>
                <c:pt idx="3">
                  <c:v>5376.4</c:v>
                </c:pt>
                <c:pt idx="4">
                  <c:v>5464.4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3149</c:v>
                </c:pt>
                <c:pt idx="1">
                  <c:v>4176.8999999999996</c:v>
                </c:pt>
                <c:pt idx="2">
                  <c:v>3739.6</c:v>
                </c:pt>
                <c:pt idx="3">
                  <c:v>3589.4</c:v>
                </c:pt>
                <c:pt idx="4">
                  <c:v>4106.2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2080088"/>
        <c:axId val="492078520"/>
        <c:axId val="0"/>
      </c:bar3DChart>
      <c:catAx>
        <c:axId val="492080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2078520"/>
        <c:crosses val="autoZero"/>
        <c:auto val="1"/>
        <c:lblAlgn val="ctr"/>
        <c:lblOffset val="100"/>
        <c:noMultiLvlLbl val="0"/>
      </c:catAx>
      <c:valAx>
        <c:axId val="492078520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2080088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5416197142116483"/>
                  <c:y val="-0.191200316083691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1802663690442187"/>
                  <c:y val="-2.30202685896613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60832394284232"/>
                      <c:h val="0.4441523539042007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4895.3</c:v>
                </c:pt>
                <c:pt idx="1">
                  <c:v>3739.6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8684694756138207"/>
                  <c:y val="-3.35741383608032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36951449838904"/>
                      <c:h val="0.404120410619942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5665523275191631"/>
                  <c:y val="-0.198473778445188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4254</c:v>
                </c:pt>
                <c:pt idx="1">
                  <c:v>641.29999999999995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1 862,6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0.70125</cdr:x>
      <cdr:y>0.41447</cdr:y>
    </cdr:from>
    <cdr:to>
      <cdr:x>0.78875</cdr:x>
      <cdr:y>0.52584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770984" y="1875854"/>
          <a:ext cx="720089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0.78987</cdr:x>
      <cdr:y>0.41447</cdr:y>
    </cdr:from>
    <cdr:to>
      <cdr:x>0.95611</cdr:x>
      <cdr:y>0.41447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500355" y="1875854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0.20185</cdr:x>
      <cdr:y>0.77103</cdr:y>
    </cdr:from>
    <cdr:to>
      <cdr:x>0.32346</cdr:x>
      <cdr:y>0.88576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75604" y="2372143"/>
          <a:ext cx="648072" cy="3529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0.02618</cdr:x>
      <cdr:y>0.88805</cdr:y>
    </cdr:from>
    <cdr:to>
      <cdr:x>0.20185</cdr:x>
      <cdr:y>0.88805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39500" y="2732183"/>
          <a:ext cx="9361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0.41431</cdr:x>
      <cdr:y>0.46168</cdr:y>
    </cdr:from>
    <cdr:to>
      <cdr:x>0.59571</cdr:x>
      <cdr:y>0.76595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7791" y="1420415"/>
          <a:ext cx="96665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612,4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0.66128</cdr:x>
      <cdr:y>0.1625</cdr:y>
    </cdr:from>
    <cdr:to>
      <cdr:x>0.80993</cdr:x>
      <cdr:y>0.1625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523876" y="49993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0.29644</cdr:x>
      <cdr:y>0.1859</cdr:y>
    </cdr:from>
    <cdr:to>
      <cdr:x>0.46021</cdr:x>
      <cdr:y>0.18802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1579660" y="571943"/>
          <a:ext cx="872704" cy="65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0.03969</cdr:x>
      <cdr:y>0.27952</cdr:y>
    </cdr:from>
    <cdr:to>
      <cdr:x>0.24238</cdr:x>
      <cdr:y>0.2846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11508" y="859975"/>
          <a:ext cx="1080102" cy="156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0.23605</cdr:x>
      <cdr:y>0.27859</cdr:y>
    </cdr:from>
    <cdr:to>
      <cdr:x>0.43156</cdr:x>
      <cdr:y>0.27952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257883" y="857098"/>
          <a:ext cx="1041857" cy="287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0.1625</cdr:y>
    </cdr:from>
    <cdr:to>
      <cdr:x>0.65692</cdr:x>
      <cdr:y>0.25612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419" y="499935"/>
          <a:ext cx="83620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0.45859</cdr:x>
      <cdr:y>0.1859</cdr:y>
    </cdr:from>
    <cdr:to>
      <cdr:x>0.4721</cdr:x>
      <cdr:y>0.23271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443756" y="571943"/>
          <a:ext cx="72008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0.59211</cdr:x>
      <cdr:y>0.21535</cdr:y>
    </cdr:from>
    <cdr:to>
      <cdr:x>0.7956</cdr:x>
      <cdr:y>0.32306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240360" y="604782"/>
          <a:ext cx="1113658" cy="3024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0.78827</cdr:x>
      <cdr:y>0.21795</cdr:y>
    </cdr:from>
    <cdr:to>
      <cdr:x>0.96578</cdr:x>
      <cdr:y>0.21795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13870" y="612068"/>
          <a:ext cx="97144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0.35503</cdr:x>
      <cdr:y>0.43533</cdr:y>
    </cdr:from>
    <cdr:to>
      <cdr:x>0.56534</cdr:x>
      <cdr:y>0.69819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2926" y="1222536"/>
          <a:ext cx="1150937" cy="7381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>
              <a:latin typeface="Times New Roman" pitchFamily="18" charset="0"/>
              <a:cs typeface="Times New Roman" pitchFamily="18" charset="0"/>
            </a:rPr>
            <a:t>839,2</a:t>
          </a: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0.39423</cdr:x>
      <cdr:y>0.35135</cdr:y>
    </cdr:from>
    <cdr:to>
      <cdr:x>0.62733</cdr:x>
      <cdr:y>0.69456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6425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0.78102</cdr:y>
    </cdr:from>
    <cdr:to>
      <cdr:x>0.20545</cdr:x>
      <cdr:y>0.78102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0" y="3093169"/>
          <a:ext cx="1008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0.20459</cdr:x>
      <cdr:y>0.74465</cdr:y>
    </cdr:from>
    <cdr:to>
      <cdr:x>0.24862</cdr:x>
      <cdr:y>0.78101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1003864" y="2949153"/>
          <a:ext cx="216024" cy="1440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0.30829</cdr:y>
    </cdr:from>
    <cdr:to>
      <cdr:x>0.20545</cdr:x>
      <cdr:y>0.30829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0" y="1220961"/>
          <a:ext cx="10080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0.20459</cdr:x>
      <cdr:y>0.30829</cdr:y>
    </cdr:from>
    <cdr:to>
      <cdr:x>0.35135</cdr:x>
      <cdr:y>0.37009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1003864" y="1220961"/>
          <a:ext cx="720080" cy="2447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0.73841</cdr:x>
      <cdr:y>0.53812</cdr:y>
    </cdr:from>
    <cdr:to>
      <cdr:x>0.82646</cdr:x>
      <cdr:y>0.58182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623139" y="2131204"/>
          <a:ext cx="432048" cy="173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0.82646</cdr:x>
      <cdr:y>0.58182</cdr:y>
    </cdr:from>
    <cdr:to>
      <cdr:x>0.97322</cdr:x>
      <cdr:y>0.58182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055187" y="2304256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0.48429</cdr:x>
      <cdr:y>0.21818</cdr:y>
    </cdr:from>
    <cdr:to>
      <cdr:x>0.79248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376264" y="864096"/>
          <a:ext cx="1512168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0.78624</cdr:x>
      <cdr:y>0.21818</cdr:y>
    </cdr:from>
    <cdr:to>
      <cdr:x>0.9917</cdr:x>
      <cdr:y>0.21818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857825" y="864096"/>
          <a:ext cx="10081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0.45407</cdr:x>
      <cdr:y>0.21818</cdr:y>
    </cdr:from>
    <cdr:to>
      <cdr:x>0.52832</cdr:x>
      <cdr:y>0.32647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227976" y="864096"/>
          <a:ext cx="364312" cy="4288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0.5185</cdr:x>
      <cdr:y>0.21818</cdr:y>
    </cdr:from>
    <cdr:to>
      <cdr:x>0.70928</cdr:x>
      <cdr:y>0.21818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544091" y="864096"/>
          <a:ext cx="936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0.38776</cdr:x>
      <cdr:y>0.21787</cdr:y>
    </cdr:from>
    <cdr:to>
      <cdr:x>0.44027</cdr:x>
      <cdr:y>0.32727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H="1" flipV="1">
          <a:off x="1902615" y="862861"/>
          <a:ext cx="257625" cy="4332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0.30922</cdr:x>
      <cdr:y>0.21738</cdr:y>
    </cdr:from>
    <cdr:to>
      <cdr:x>0.5</cdr:x>
      <cdr:y>0.21738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1517243" y="860921"/>
          <a:ext cx="936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0.78917</cdr:x>
      <cdr:y>0.53335</cdr:y>
    </cdr:from>
    <cdr:to>
      <cdr:x>0.98736</cdr:x>
      <cdr:y>0.53335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12542" y="1651421"/>
          <a:ext cx="10830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0.4186</cdr:y>
    </cdr:from>
    <cdr:to>
      <cdr:x>0.78917</cdr:x>
      <cdr:y>0.53335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3440720" y="1296130"/>
          <a:ext cx="871822" cy="3552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0.23782</cdr:x>
      <cdr:y>0.26789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147365" y="713730"/>
          <a:ext cx="553133" cy="216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0.26789</cdr:y>
    </cdr:from>
    <cdr:to>
      <cdr:x>0.24128</cdr:x>
      <cdr:y>0.26789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713730"/>
          <a:ext cx="11640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0.6026</cdr:x>
      <cdr:y>0.21383</cdr:y>
    </cdr:from>
    <cdr:to>
      <cdr:x>0.79756</cdr:x>
      <cdr:y>0.29343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907253" y="569714"/>
          <a:ext cx="940598" cy="2120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0.79756</cdr:x>
      <cdr:y>0.21383</cdr:y>
    </cdr:from>
    <cdr:to>
      <cdr:x>1</cdr:x>
      <cdr:y>0.21383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3847851" y="569714"/>
          <a:ext cx="9766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0.67753</cdr:x>
      <cdr:y>0.67998</cdr:y>
    </cdr:from>
    <cdr:to>
      <cdr:x>0.79756</cdr:x>
      <cdr:y>0.80843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268760" y="1811677"/>
          <a:ext cx="579091" cy="342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0.79319</cdr:x>
      <cdr:y>0.81417</cdr:y>
    </cdr:from>
    <cdr:to>
      <cdr:x>0.96268</cdr:x>
      <cdr:y>0.81417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826768" y="2169177"/>
          <a:ext cx="8177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0.0412</cdr:x>
      <cdr:y>0.69552</cdr:y>
    </cdr:from>
    <cdr:to>
      <cdr:x>0.21972</cdr:x>
      <cdr:y>0.69552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16024" y="2094557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0.21972</cdr:x>
      <cdr:y>0.62379</cdr:y>
    </cdr:from>
    <cdr:to>
      <cdr:x>0.31585</cdr:x>
      <cdr:y>0.69552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152128" y="1878533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0.76904</cdr:x>
      <cdr:y>0.36077</cdr:y>
    </cdr:from>
    <cdr:to>
      <cdr:x>0.94756</cdr:x>
      <cdr:y>0.36077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032448" y="1086445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0.70037</cdr:x>
      <cdr:y>0.36077</cdr:y>
    </cdr:from>
    <cdr:to>
      <cdr:x>0.76904</cdr:x>
      <cdr:y>0.4325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3672408" y="1086445"/>
          <a:ext cx="36004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0.77872</cdr:x>
      <cdr:y>0.69847</cdr:y>
    </cdr:from>
    <cdr:to>
      <cdr:x>0.88858</cdr:x>
      <cdr:y>0.79393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08514" y="3822828"/>
          <a:ext cx="904104" cy="522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7 528,1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0.86674</cdr:x>
      <cdr:y>0.5316</cdr:y>
    </cdr:from>
    <cdr:to>
      <cdr:x>0.97174</cdr:x>
      <cdr:y>0.63561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132916" y="2909528"/>
          <a:ext cx="864108" cy="569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9 553,7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8 634,9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0.10434</cdr:x>
      <cdr:y>0.64589</cdr:y>
    </cdr:from>
    <cdr:to>
      <cdr:x>0.30434</cdr:x>
      <cdr:y>0.88076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64096" y="1584176"/>
          <a:ext cx="165618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субвенция на Образование – 2 731,5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4 895,3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4 254,0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0.2435</cdr:x>
      <cdr:y>0.18523</cdr:y>
    </cdr:from>
    <cdr:to>
      <cdr:x>0.41741</cdr:x>
      <cdr:y>0.18523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016472" y="1080418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0.18523</cdr:y>
    </cdr:from>
    <cdr:to>
      <cdr:x>0.45219</cdr:x>
      <cdr:y>0.27164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456632" y="1080418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0.52175</cdr:x>
      <cdr:y>0.16054</cdr:y>
    </cdr:from>
    <cdr:to>
      <cdr:x>0.63479</cdr:x>
      <cdr:y>0.16054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20728" y="93640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0.48697</cdr:x>
      <cdr:y>0.16054</cdr:y>
    </cdr:from>
    <cdr:to>
      <cdr:x>0.52175</cdr:x>
      <cdr:y>0.2593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4032696" y="936402"/>
          <a:ext cx="28803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0.44447</cdr:y>
    </cdr:from>
    <cdr:to>
      <cdr:x>0.17394</cdr:x>
      <cdr:y>0.44447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16272" y="259258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0.17394</cdr:x>
      <cdr:y>0.44447</cdr:y>
    </cdr:from>
    <cdr:to>
      <cdr:x>0.30006</cdr:x>
      <cdr:y>0.53086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1565634" y="2592437"/>
          <a:ext cx="1135174" cy="5039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0.04351</cdr:x>
      <cdr:y>0.77779</cdr:y>
    </cdr:from>
    <cdr:to>
      <cdr:x>0.2435</cdr:x>
      <cdr:y>0.77779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60288" y="4536802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0.2435</cdr:x>
      <cdr:y>0.77779</cdr:y>
    </cdr:from>
    <cdr:to>
      <cdr:x>0.39132</cdr:x>
      <cdr:y>0.82717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016472" y="4536802"/>
          <a:ext cx="122413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0.26959</cdr:x>
      <cdr:y>0.96296</cdr:y>
    </cdr:from>
    <cdr:to>
      <cdr:x>0.37393</cdr:x>
      <cdr:y>0.96296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2232496" y="5616922"/>
          <a:ext cx="86405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0.37393</cdr:x>
      <cdr:y>0.85186</cdr:y>
    </cdr:from>
    <cdr:to>
      <cdr:x>0.4261</cdr:x>
      <cdr:y>0.96296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V="1">
          <a:off x="3096592" y="4968850"/>
          <a:ext cx="43204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0.47369</cdr:x>
      <cdr:y>0.96296</cdr:y>
    </cdr:from>
    <cdr:to>
      <cdr:x>0.56064</cdr:x>
      <cdr:y>0.96296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922717" y="5616922"/>
          <a:ext cx="720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0.85186</cdr:y>
    </cdr:from>
    <cdr:to>
      <cdr:x>0.47828</cdr:x>
      <cdr:y>0.96296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672615" y="4968854"/>
          <a:ext cx="288073" cy="6480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0.65218</cdr:x>
      <cdr:y>0.92593</cdr:y>
    </cdr:from>
    <cdr:to>
      <cdr:x>0.73044</cdr:x>
      <cdr:y>0.92593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400848" y="5400898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0.82717</cdr:y>
    </cdr:from>
    <cdr:to>
      <cdr:x>0.65218</cdr:x>
      <cdr:y>0.92593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 flipH="1" flipV="1">
          <a:off x="4896792" y="4824834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0.73914</cdr:x>
      <cdr:y>0.77779</cdr:y>
    </cdr:from>
    <cdr:to>
      <cdr:x>0.90435</cdr:x>
      <cdr:y>0.77779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6120928" y="4536802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0.6261</cdr:x>
      <cdr:y>0.77779</cdr:y>
    </cdr:from>
    <cdr:to>
      <cdr:x>0.73914</cdr:x>
      <cdr:y>0.80248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 flipV="1">
          <a:off x="5184824" y="4536802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0.74783</cdr:x>
      <cdr:y>0.34571</cdr:y>
    </cdr:from>
    <cdr:to>
      <cdr:x>0.85218</cdr:x>
      <cdr:y>0.34571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>
          <a:off x="6192936" y="201652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0.68697</cdr:x>
      <cdr:y>0.34571</cdr:y>
    </cdr:from>
    <cdr:to>
      <cdr:x>0.74783</cdr:x>
      <cdr:y>0.43213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 flipH="1">
          <a:off x="5688880" y="2016522"/>
          <a:ext cx="504056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0.19999</cdr:x>
      <cdr:y>0.23171</cdr:y>
    </cdr:from>
    <cdr:to>
      <cdr:x>0.31303</cdr:x>
      <cdr:y>0.29268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656184" y="1368152"/>
          <a:ext cx="93610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0.01739</cdr:x>
      <cdr:y>0.23171</cdr:y>
    </cdr:from>
    <cdr:to>
      <cdr:x>0.19999</cdr:x>
      <cdr:y>0.23171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44016" y="136815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0.46955</cdr:x>
      <cdr:y>0.78049</cdr:y>
    </cdr:from>
    <cdr:to>
      <cdr:x>0.47825</cdr:x>
      <cdr:y>0.87805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888432" y="4608512"/>
          <a:ext cx="72008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</cdr:x>
      <cdr:y>0.78049</cdr:y>
    </cdr:from>
    <cdr:to>
      <cdr:x>0.45216</cdr:x>
      <cdr:y>0.87805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>
          <a:off x="3096344" y="4608512"/>
          <a:ext cx="64807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0.20869</cdr:x>
      <cdr:y>0.87805</cdr:y>
    </cdr:from>
    <cdr:to>
      <cdr:x>0.3739</cdr:x>
      <cdr:y>0.87805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728192" y="5184576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0.23478</cdr:x>
      <cdr:y>0.71951</cdr:y>
    </cdr:from>
    <cdr:to>
      <cdr:x>0.44346</cdr:x>
      <cdr:y>0.76829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44254" y="4248460"/>
          <a:ext cx="1728154" cy="2880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0.10434</cdr:x>
      <cdr:y>0.71951</cdr:y>
    </cdr:from>
    <cdr:to>
      <cdr:x>0.23478</cdr:x>
      <cdr:y>0.71951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864096" y="4248472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0.69563</cdr:x>
      <cdr:y>0.5</cdr:y>
    </cdr:from>
    <cdr:to>
      <cdr:x>0.76519</cdr:x>
      <cdr:y>0.54879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 flipV="1">
          <a:off x="5760640" y="2952328"/>
          <a:ext cx="576064" cy="2880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0.76519</cdr:x>
      <cdr:y>0.49821</cdr:y>
    </cdr:from>
    <cdr:to>
      <cdr:x>0.9217</cdr:x>
      <cdr:y>0.49821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6336704" y="2941786"/>
          <a:ext cx="12960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0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641,3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0.51303</cdr:x>
      <cdr:y>0.78049</cdr:y>
    </cdr:from>
    <cdr:to>
      <cdr:x>0.58259</cdr:x>
      <cdr:y>0.92683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248472" y="4608512"/>
          <a:ext cx="576064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0.57826</cdr:x>
      <cdr:y>0.92683</cdr:y>
    </cdr:from>
    <cdr:to>
      <cdr:x>0.73478</cdr:x>
      <cdr:y>0.92683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788694" y="5472608"/>
          <a:ext cx="1296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0.68694</cdr:x>
      <cdr:y>0.57317</cdr:y>
    </cdr:from>
    <cdr:to>
      <cdr:x>0.77389</cdr:x>
      <cdr:y>0.65854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5688632" y="3384376"/>
          <a:ext cx="720080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0.77389</cdr:x>
      <cdr:y>0.65854</cdr:y>
    </cdr:from>
    <cdr:to>
      <cdr:x>0.97388</cdr:x>
      <cdr:y>0.65854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6408712" y="3888432"/>
          <a:ext cx="16561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0.65215</cdr:x>
      <cdr:y>0.7561</cdr:y>
    </cdr:from>
    <cdr:to>
      <cdr:x>0.85215</cdr:x>
      <cdr:y>0.7561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5400600" y="4464496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0.61737</cdr:x>
      <cdr:y>0.70732</cdr:y>
    </cdr:from>
    <cdr:to>
      <cdr:x>0.65215</cdr:x>
      <cdr:y>0.7561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5112568" y="4176464"/>
          <a:ext cx="28803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0.77389</cdr:x>
      <cdr:y>0.35366</cdr:y>
    </cdr:from>
    <cdr:to>
      <cdr:x>0.95649</cdr:x>
      <cdr:y>0.35366</cdr:y>
    </cdr:to>
    <cdr:cxnSp macro="">
      <cdr:nvCxnSpPr>
        <cdr:cNvPr id="30" name="Прямая соединительная линия 29"/>
        <cdr:cNvCxnSpPr/>
      </cdr:nvCxnSpPr>
      <cdr:spPr>
        <a:xfrm xmlns:a="http://schemas.openxmlformats.org/drawingml/2006/main">
          <a:off x="6408712" y="208823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0.70433</cdr:x>
      <cdr:y>0.35366</cdr:y>
    </cdr:from>
    <cdr:to>
      <cdr:x>0.77389</cdr:x>
      <cdr:y>0.45122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5832648" y="2088232"/>
          <a:ext cx="57606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0.17073</cdr:y>
    </cdr:from>
    <cdr:to>
      <cdr:x>0.91302</cdr:x>
      <cdr:y>0.17073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6048672" y="1008112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0.17073</cdr:y>
    </cdr:from>
    <cdr:to>
      <cdr:x>0.73041</cdr:x>
      <cdr:y>0.31707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 flipH="1">
          <a:off x="5544616" y="1008112"/>
          <a:ext cx="50405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0.67824</cdr:x>
      <cdr:y>0.23171</cdr:y>
    </cdr:from>
    <cdr:to>
      <cdr:x>0.73041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19" y="1368152"/>
          <a:ext cx="432053" cy="576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0.23171</cdr:y>
    </cdr:from>
    <cdr:to>
      <cdr:x>0.9391</cdr:x>
      <cdr:y>0.23171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048672" y="1368152"/>
          <a:ext cx="17281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0.16521</cdr:x>
      <cdr:y>0.36585</cdr:y>
    </cdr:from>
    <cdr:to>
      <cdr:x>0.26956</cdr:x>
      <cdr:y>0.44857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368152" y="2160240"/>
          <a:ext cx="864096" cy="4884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0.00179</cdr:x>
      <cdr:y>0.36585</cdr:y>
    </cdr:from>
    <cdr:to>
      <cdr:x>0.167</cdr:x>
      <cdr:y>0.36585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14838" y="2160240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0.24653</cdr:x>
      <cdr:y>0.18293</cdr:y>
    </cdr:from>
    <cdr:to>
      <cdr:x>0.28254</cdr:x>
      <cdr:y>0.38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041541" y="1080120"/>
          <a:ext cx="298184" cy="11636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0.05454</cdr:x>
      <cdr:y>0.18293</cdr:y>
    </cdr:from>
    <cdr:to>
      <cdr:x>0.24653</cdr:x>
      <cdr:y>0.18293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451672" y="1080120"/>
          <a:ext cx="158986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9 069,9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0.55651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7" y="4536488"/>
          <a:ext cx="72005" cy="360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4464496"/>
          <a:ext cx="1440160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0.79998</cdr:x>
      <cdr:y>0.4878</cdr:y>
    </cdr:from>
    <cdr:to>
      <cdr:x>0.97388</cdr:x>
      <cdr:y>0.4878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624736" y="2880320"/>
          <a:ext cx="14401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0.80867</cdr:x>
      <cdr:y>0.69512</cdr:y>
    </cdr:from>
    <cdr:to>
      <cdr:x>0.99128</cdr:x>
      <cdr:y>0.69512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696744" y="4104456"/>
          <a:ext cx="1512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0.4878</cdr:y>
    </cdr:from>
    <cdr:to>
      <cdr:x>0.79998</cdr:x>
      <cdr:y>0.63415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880320"/>
          <a:ext cx="108012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0.02404</cdr:x>
      <cdr:y>0.88606</cdr:y>
    </cdr:from>
    <cdr:to>
      <cdr:x>0.21534</cdr:x>
      <cdr:y>0.88606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99042" y="5231853"/>
          <a:ext cx="15841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0.21766</cdr:x>
      <cdr:y>0.70194</cdr:y>
    </cdr:from>
    <cdr:to>
      <cdr:x>0.34804</cdr:x>
      <cdr:y>0.88606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1802446" y="4144726"/>
          <a:ext cx="1079764" cy="1087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0.76829</cdr:y>
    </cdr:from>
    <cdr:to>
      <cdr:x>0.53042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00401" y="4536504"/>
          <a:ext cx="792087" cy="8640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0.60868</cdr:x>
      <cdr:y>0.69512</cdr:y>
    </cdr:from>
    <cdr:to>
      <cdr:x>0.80867</cdr:x>
      <cdr:y>0.73171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5040560" y="4104456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0.43423</cdr:x>
      <cdr:y>0.46</cdr:y>
    </cdr:from>
    <cdr:to>
      <cdr:x>0.60529</cdr:x>
      <cdr:y>0.73084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21210" y="1666314"/>
          <a:ext cx="914409" cy="981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1 383,4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0.25566</cdr:x>
      <cdr:y>0.49923</cdr:y>
    </cdr:from>
    <cdr:to>
      <cdr:x>0.30883</cdr:x>
      <cdr:y>0.56596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85032" y="1325168"/>
          <a:ext cx="288048" cy="177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0.04299</cdr:x>
      <cdr:y>0.56596</cdr:y>
    </cdr:from>
    <cdr:to>
      <cdr:x>0.25566</cdr:x>
      <cdr:y>0.56596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32897" y="1502296"/>
          <a:ext cx="1152135" cy="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0.56596</cdr:y>
    </cdr:from>
    <cdr:to>
      <cdr:x>0.76075</cdr:x>
      <cdr:y>0.64734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502296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0.64734</cdr:y>
    </cdr:from>
    <cdr:to>
      <cdr:x>0.97342</cdr:x>
      <cdr:y>0.64734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718320"/>
          <a:ext cx="115213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0.42843</cdr:x>
      <cdr:y>0.32181</cdr:y>
    </cdr:from>
    <cdr:to>
      <cdr:x>0.5754</cdr:x>
      <cdr:y>0.64734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74208" y="854224"/>
          <a:ext cx="711543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84,7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6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проекта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2020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2021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2022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170256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Поступления средств 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в бюджет от аренды и продажи земельных участков, государственная собственность на которые не разграничена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Поступления средств 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в бюджет от аренды и продажи муниципального имущества</a:t>
                      </a:r>
                      <a:b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686027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82846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9"/>
                <a:gridCol w="968711"/>
                <a:gridCol w="972619"/>
                <a:gridCol w="972619"/>
                <a:gridCol w="831997"/>
                <a:gridCol w="749970"/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23606"/>
              </p:ext>
            </p:extLst>
          </p:nvPr>
        </p:nvGraphicFramePr>
        <p:xfrm>
          <a:off x="539552" y="836712"/>
          <a:ext cx="8280919" cy="6304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году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0,076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0262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121,38</a:t>
                      </a:r>
                    </a:p>
                  </a:txBody>
                  <a:tcPr marL="9525" marR="9525" marT="9525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2210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77232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41423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69598"/>
              </p:ext>
            </p:extLst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875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50896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32919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км/тыс.кв.м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80630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97,13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08814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20</a:t>
            </a:r>
            <a:r>
              <a:rPr lang="ru-RU" sz="1400" dirty="0" smtClean="0">
                <a:latin typeface="Georgia" panose="02040502050405020303" pitchFamily="18" charset="0"/>
              </a:rPr>
              <a:t>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1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</a:t>
            </a:r>
            <a:r>
              <a:rPr lang="en-US" sz="1400" dirty="0" smtClean="0">
                <a:latin typeface="Georgia" panose="02040502050405020303" pitchFamily="18" charset="0"/>
              </a:rPr>
              <a:t>8</a:t>
            </a:r>
            <a:r>
              <a:rPr lang="ru-RU" sz="1400" dirty="0" smtClean="0">
                <a:latin typeface="Georgia" panose="02040502050405020303" pitchFamily="18" charset="0"/>
              </a:rPr>
              <a:t> года и ожидаемым исполнением 201</a:t>
            </a:r>
            <a:r>
              <a:rPr lang="en-US" sz="1400" dirty="0" smtClean="0">
                <a:latin typeface="Georgia" panose="02040502050405020303" pitchFamily="18" charset="0"/>
              </a:rPr>
              <a:t>9</a:t>
            </a:r>
            <a:r>
              <a:rPr lang="ru-RU" sz="1400" dirty="0" smtClean="0">
                <a:latin typeface="Georgia" panose="02040502050405020303" pitchFamily="18" charset="0"/>
              </a:rPr>
              <a:t> года                            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18932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466974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26543"/>
              </p:ext>
            </p:extLst>
          </p:nvPr>
        </p:nvGraphicFramePr>
        <p:xfrm>
          <a:off x="539552" y="836712"/>
          <a:ext cx="8280919" cy="5140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Результативные услуги – Доля отказов в предоставлении муниципальных (государственных)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«Добродел» (по проблемам со сроком решения 8 р.д.)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514130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68031"/>
              </p:ext>
            </p:extLst>
          </p:nvPr>
        </p:nvGraphicFramePr>
        <p:xfrm>
          <a:off x="539552" y="836712"/>
          <a:ext cx="8280919" cy="558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муниципальных образований Московской области,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83879"/>
              </p:ext>
            </p:extLst>
          </p:nvPr>
        </p:nvGraphicFramePr>
        <p:xfrm>
          <a:off x="539552" y="836712"/>
          <a:ext cx="8280919" cy="4816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домашних хозяйств в муниципальном образовании Московской области, имеющих широкополосный доступ к сети Интернет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1683"/>
              </p:ext>
            </p:extLst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852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78828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1716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79175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546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83500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объема отводимых в реку Волгу загрязненных сточных вод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4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482134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85339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7042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809631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5485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343306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746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3756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9322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24298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144286"/>
              </p:ext>
            </p:extLst>
          </p:nvPr>
        </p:nvGraphicFramePr>
        <p:xfrm>
          <a:off x="539552" y="836712"/>
          <a:ext cx="8280919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физической культуры и спорта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95068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024111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2020и 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06.05.2019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424,50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 28.10.2019 № 296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65914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21.11.2019 № 313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23.12.2019 № 337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699390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22.11.2019 № 327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 оказании единовременной материальной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помощи»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17.04.2019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74-й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 выплате единовременной материальной помощи к 74-й годовщине Победы в ВОВ 1941-1945 годов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489818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15.02.2019 № 36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73,7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19.12.2018 № 1-4/931 "О бюджете городского округа Домодедово на 2019 год и плановый период 2020и 2021 годов";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Домодедово МО от 17.04.2019 № 85 "О выплате единовременной материальной помощи к 74-й годовщине Победы в ВОВ 1941-1945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61032105"/>
              </p:ext>
            </p:extLst>
          </p:nvPr>
        </p:nvGraphicFramePr>
        <p:xfrm>
          <a:off x="175936" y="2060848"/>
          <a:ext cx="8439348" cy="336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1 862,6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2 082,6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2 113,2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1 166,0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1 276,0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1 376,0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737,2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336,6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2 381,6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2 225,2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80414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16 843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6 696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6 022,50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60 212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15 670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2 980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35489"/>
              </p:ext>
            </p:extLst>
          </p:nvPr>
        </p:nvGraphicFramePr>
        <p:xfrm>
          <a:off x="539552" y="836712"/>
          <a:ext cx="8352930" cy="4773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3601,75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2298,30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1545,78,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94735"/>
              </p:ext>
            </p:extLst>
          </p:nvPr>
        </p:nvGraphicFramePr>
        <p:xfrm>
          <a:off x="539552" y="836712"/>
          <a:ext cx="8352929" cy="58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2019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370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МО от 19.12.2018 № 1-4/931 "О бюджете городского округа Домодедово на 2019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2020и 2021 годов";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20000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9081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8230,58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Общественные помощники Главы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годов"; 2)Постановление Администрации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12955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19.12.2018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1-4/931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 бюджете городского округа Домодедово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и плановый 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годов«</a:t>
                      </a:r>
                    </a:p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Домодедово от 14.12.2017 № 4195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16092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8343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6582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72523"/>
              </p:ext>
            </p:extLst>
          </p:nvPr>
        </p:nvGraphicFramePr>
        <p:xfrm>
          <a:off x="251522" y="666921"/>
          <a:ext cx="8640961" cy="6000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3"/>
                <a:gridCol w="538821"/>
                <a:gridCol w="819401"/>
                <a:gridCol w="968383"/>
                <a:gridCol w="471503"/>
                <a:gridCol w="635712"/>
                <a:gridCol w="635712"/>
                <a:gridCol w="635712"/>
                <a:gridCol w="635712"/>
                <a:gridCol w="635712"/>
              </a:tblGrid>
              <a:tr h="1697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0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948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475,0</a:t>
                      </a:r>
                    </a:p>
                  </a:txBody>
                  <a:tcPr marL="9525" marR="9525" marT="9525" marB="0" anchor="ctr"/>
                </a:tc>
              </a:tr>
              <a:tr h="9778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 и строительство блока школы на 825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Домодедово, д. Павловское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245,7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 и строительство общеобразовательной школы на 550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Барыбино, ул. Макаренко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160,4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"Северный"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дошкольного образовательного учреждения на 190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ул.Дружбы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42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 на 190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Южный (корректировка проекта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9525" marR="9525" marT="9525" marB="0" anchor="ctr"/>
                </a:tc>
              </a:tr>
              <a:tr h="4427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 на 150 мест по адресу: Московская область,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ул.Текстильщиков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 и строительство)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ctr"/>
                </a:tc>
              </a:tr>
              <a:tr h="295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ВЗУ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ул.Ледовская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21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проектно-изыскательских работ, корректировка проектно-сметной документации  "Школа на 275 мест по адресу: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г.о.Домодедово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Белые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Столбы»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4270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проектно-сметной документации по объекту: "Строительство поликлиники на 400 посещений в смену по адресу: г. Домодедово,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МАОУ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Востряковская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СОШ № 2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МАОУ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Заревская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СОШ с УИОП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198,4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126,2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ДК </a:t>
                      </a:r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«Мир»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185,3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121,5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189,7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124,5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</a:tr>
              <a:tr h="3322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зоны отдыха "Пляж" на территории МАУК "ГПКиО "Елочки" по адресу: Московская область, г. Домодедово, Каширское ш., 107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128,2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46,7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048899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2018-2022 гг.                                                                                              </a:t>
            </a:r>
            <a:r>
              <a:rPr lang="ru-RU" sz="12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2320" y="314151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8 634,9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8344" y="25909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8 965,8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5573" y="185526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9 570,6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6232654"/>
              </p:ext>
            </p:extLst>
          </p:nvPr>
        </p:nvGraphicFramePr>
        <p:xfrm>
          <a:off x="971600" y="908719"/>
          <a:ext cx="7560840" cy="25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376828"/>
              </p:ext>
            </p:extLst>
          </p:nvPr>
        </p:nvGraphicFramePr>
        <p:xfrm>
          <a:off x="1187624" y="3461568"/>
          <a:ext cx="7200800" cy="263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10550" y="263895"/>
            <a:ext cx="3775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2020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452320" y="517811"/>
            <a:ext cx="685800" cy="6858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229487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75856" y="2294873"/>
            <a:ext cx="669333" cy="27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44108" y="2185143"/>
            <a:ext cx="1242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12060" y="2186861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6" y="5157192"/>
            <a:ext cx="135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845041" y="4741428"/>
            <a:ext cx="1100148" cy="415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84168" y="4509120"/>
            <a:ext cx="91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652120" y="4508088"/>
            <a:ext cx="432048" cy="217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3123260"/>
              </p:ext>
            </p:extLst>
          </p:nvPr>
        </p:nvGraphicFramePr>
        <p:xfrm>
          <a:off x="143000" y="332656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321127"/>
              </p:ext>
            </p:extLst>
          </p:nvPr>
        </p:nvGraphicFramePr>
        <p:xfrm>
          <a:off x="395536" y="26064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725713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2018-2022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254765"/>
              </p:ext>
            </p:extLst>
          </p:nvPr>
        </p:nvGraphicFramePr>
        <p:xfrm>
          <a:off x="457200" y="1052736"/>
          <a:ext cx="7740000" cy="495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394875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</a:t>
            </a:r>
            <a:r>
              <a:rPr lang="en-US" altLang="ru-RU" sz="1400" dirty="0" smtClean="0">
                <a:latin typeface="Georgia" panose="02040502050405020303" pitchFamily="18" charset="0"/>
              </a:rPr>
              <a:t>8</a:t>
            </a:r>
            <a:r>
              <a:rPr lang="ru-RU" altLang="ru-RU" sz="1400" dirty="0" smtClean="0">
                <a:latin typeface="Georgia" panose="02040502050405020303" pitchFamily="18" charset="0"/>
              </a:rPr>
              <a:t>-202</a:t>
            </a:r>
            <a:r>
              <a:rPr lang="en-US" altLang="ru-RU" sz="1400" dirty="0" smtClean="0"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latin typeface="Georgia" panose="02040502050405020303" pitchFamily="18" charset="0"/>
              </a:rPr>
              <a:t>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/>
                <a:gridCol w="2069189"/>
                <a:gridCol w="313692"/>
                <a:gridCol w="5302932"/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</a:t>
            </a:r>
            <a:r>
              <a:rPr lang="ru-RU" altLang="ru-RU" sz="1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тыс.руб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49258"/>
              </p:ext>
            </p:extLst>
          </p:nvPr>
        </p:nvGraphicFramePr>
        <p:xfrm>
          <a:off x="251521" y="980728"/>
          <a:ext cx="8640960" cy="5788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/>
                <a:gridCol w="1107651"/>
                <a:gridCol w="1107651"/>
                <a:gridCol w="1000416"/>
                <a:gridCol w="993355"/>
                <a:gridCol w="993355"/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213942"/>
              </p:ext>
            </p:extLst>
          </p:nvPr>
        </p:nvGraphicFramePr>
        <p:xfrm>
          <a:off x="503040" y="593769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637821"/>
              </p:ext>
            </p:extLst>
          </p:nvPr>
        </p:nvGraphicFramePr>
        <p:xfrm>
          <a:off x="539552" y="62068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6535" y="188640"/>
            <a:ext cx="4527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</a:rPr>
              <a:t>Структура расходов бюджета 2020 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48691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979712" y="465313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3573016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9154318"/>
              </p:ext>
            </p:extLst>
          </p:nvPr>
        </p:nvGraphicFramePr>
        <p:xfrm>
          <a:off x="502978" y="3717032"/>
          <a:ext cx="8280920" cy="3022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152128"/>
                <a:gridCol w="1368152"/>
                <a:gridCol w="1296144"/>
                <a:gridCol w="864096"/>
                <a:gridCol w="864096"/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1 147,8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1 383,4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8243867"/>
              </p:ext>
            </p:extLst>
          </p:nvPr>
        </p:nvGraphicFramePr>
        <p:xfrm>
          <a:off x="363918" y="476673"/>
          <a:ext cx="543221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5708075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/>
                <a:gridCol w="1287513"/>
                <a:gridCol w="1287513"/>
                <a:gridCol w="1287513"/>
                <a:gridCol w="1287513"/>
                <a:gridCol w="1287513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(ожидаемое исполнение)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4421617"/>
              </p:ext>
            </p:extLst>
          </p:nvPr>
        </p:nvGraphicFramePr>
        <p:xfrm>
          <a:off x="755576" y="923268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274720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/>
                <a:gridCol w="1269985"/>
                <a:gridCol w="1269985"/>
                <a:gridCol w="1269985"/>
                <a:gridCol w="1269985"/>
                <a:gridCol w="1269985"/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8314165"/>
              </p:ext>
            </p:extLst>
          </p:nvPr>
        </p:nvGraphicFramePr>
        <p:xfrm>
          <a:off x="539552" y="597018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932040" y="162880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51920" y="1556792"/>
            <a:ext cx="115212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6737949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2959973"/>
              </p:ext>
            </p:extLst>
          </p:nvPr>
        </p:nvGraphicFramePr>
        <p:xfrm>
          <a:off x="324818" y="59701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68313" y="1268760"/>
            <a:ext cx="1007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75656" y="126876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270892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242088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3857895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2385667"/>
              </p:ext>
            </p:extLst>
          </p:nvPr>
        </p:nvGraphicFramePr>
        <p:xfrm>
          <a:off x="629486" y="650875"/>
          <a:ext cx="5471989" cy="316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2020-2022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проекта бюджета 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Проект бюджета 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174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7734679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3 707,7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4 455,6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5 353,9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8533609"/>
              </p:ext>
            </p:extLst>
          </p:nvPr>
        </p:nvGraphicFramePr>
        <p:xfrm>
          <a:off x="467545" y="360093"/>
          <a:ext cx="4176463" cy="3212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996976" y="2132856"/>
            <a:ext cx="1117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4 600,2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975171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/>
                <a:gridCol w="1243117"/>
                <a:gridCol w="1243117"/>
                <a:gridCol w="1243117"/>
                <a:gridCol w="1243117"/>
                <a:gridCol w="124311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0538455"/>
              </p:ext>
            </p:extLst>
          </p:nvPr>
        </p:nvGraphicFramePr>
        <p:xfrm>
          <a:off x="395536" y="678706"/>
          <a:ext cx="546467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83768" y="2219736"/>
            <a:ext cx="1152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789,2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17008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63688" y="170080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173162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2550381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36619958"/>
              </p:ext>
            </p:extLst>
          </p:nvPr>
        </p:nvGraphicFramePr>
        <p:xfrm>
          <a:off x="457200" y="971791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257486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271,6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173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2620559"/>
              </p:ext>
            </p:extLst>
          </p:nvPr>
        </p:nvGraphicFramePr>
        <p:xfrm>
          <a:off x="539553" y="4005064"/>
          <a:ext cx="8166771" cy="1041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5095952"/>
              </p:ext>
            </p:extLst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1731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5859056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9852650"/>
              </p:ext>
            </p:extLst>
          </p:nvPr>
        </p:nvGraphicFramePr>
        <p:xfrm>
          <a:off x="683568" y="614363"/>
          <a:ext cx="5243512" cy="301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206651"/>
              </p:ext>
            </p:extLst>
          </p:nvPr>
        </p:nvGraphicFramePr>
        <p:xfrm>
          <a:off x="467544" y="758825"/>
          <a:ext cx="8352928" cy="576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/>
                <a:gridCol w="1968427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580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483,1</a:t>
                      </a: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4 806,9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4 251,1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3 955,8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3 960,9</a:t>
                      </a: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141,2</a:t>
                      </a:r>
                    </a:p>
                  </a:txBody>
                  <a:tcPr marL="9525" marR="9525" marT="9525" marB="0" anchor="ctr"/>
                </a:tc>
              </a:tr>
              <a:tr h="4501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203,8</a:t>
                      </a: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160,2</a:t>
                      </a: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37,1</a:t>
                      </a:r>
                    </a:p>
                  </a:txBody>
                  <a:tcPr marL="9525" marR="9525" marT="9525" marB="0" anchor="ctr"/>
                </a:tc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539,9</a:t>
                      </a: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1 242,3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1 047,2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2019-2021 годах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по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076188"/>
              </p:ext>
            </p:extLst>
          </p:nvPr>
        </p:nvGraphicFramePr>
        <p:xfrm>
          <a:off x="467544" y="758826"/>
          <a:ext cx="8352928" cy="562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/>
                <a:gridCol w="1968427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646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123,4</a:t>
                      </a: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543,4</a:t>
                      </a:r>
                    </a:p>
                  </a:txBody>
                  <a:tcPr marL="9525" marR="9525" marT="9525" marB="0" anchor="ctr"/>
                </a:tc>
              </a:tr>
              <a:tr h="369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246,1</a:t>
                      </a:r>
                    </a:p>
                  </a:txBody>
                  <a:tcPr marL="9525" marR="9525" marT="9525" marB="0" anchor="ctr"/>
                </a:tc>
              </a:tr>
              <a:tr h="501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 и энергоэффективности на территории городского округа Домодедово на 2018-2022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инженерной инфраструктуры и энергоэффективности"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1 391,3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04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8424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45486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966013"/>
              </p:ext>
            </p:extLst>
          </p:nvPr>
        </p:nvGraphicFramePr>
        <p:xfrm>
          <a:off x="539552" y="836712"/>
          <a:ext cx="8424936" cy="3559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116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6891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Привлечение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участковых врачей:                                    1 врач-1 участок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6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74480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917636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58320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6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99337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41 080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498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47631"/>
              </p:ext>
            </p:extLst>
          </p:nvPr>
        </p:nvGraphicFramePr>
        <p:xfrm>
          <a:off x="539552" y="836712"/>
          <a:ext cx="8424936" cy="4340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115,43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52,60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платных культурно-массовых мероприятий клубов и домов культуры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080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68718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учреждений культуры Московской области, по которым проведен капитальный ремонт, техническое переоснащение современным непроизводственным оборудованием и благоустройство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42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37415"/>
              </p:ext>
            </p:extLst>
          </p:nvPr>
        </p:nvGraphicFramePr>
        <p:xfrm>
          <a:off x="539552" y="836712"/>
          <a:ext cx="8424936" cy="4635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48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38664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218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08161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76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40870"/>
              </p:ext>
            </p:extLst>
          </p:nvPr>
        </p:nvGraphicFramePr>
        <p:xfrm>
          <a:off x="539552" y="836712"/>
          <a:ext cx="8424936" cy="595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Доступность дошкольного образования для детей в возрасте от полутора до трех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715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55819"/>
              </p:ext>
            </p:extLst>
          </p:nvPr>
        </p:nvGraphicFramePr>
        <p:xfrm>
          <a:off x="539552" y="836712"/>
          <a:ext cx="8424936" cy="5690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109,7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городах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44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449235"/>
              </p:ext>
            </p:extLst>
          </p:nvPr>
        </p:nvGraphicFramePr>
        <p:xfrm>
          <a:off x="539552" y="836712"/>
          <a:ext cx="8424936" cy="3893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5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554822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433279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573110"/>
              </p:ext>
            </p:extLst>
          </p:nvPr>
        </p:nvGraphicFramePr>
        <p:xfrm>
          <a:off x="539552" y="836712"/>
          <a:ext cx="8424936" cy="4288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17 лет (включительно), посещающих объединения образовательных организаций, участвующих в проекте «Наука в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Подмосковье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образовательных организаций в сфере культуры (детские школы по видам искусств), оснащенных музыкальными инструментами, оборудованием,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материалами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405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89665"/>
              </p:ext>
            </p:extLst>
          </p:nvPr>
        </p:nvGraphicFramePr>
        <p:xfrm>
          <a:off x="539552" y="836712"/>
          <a:ext cx="8424936" cy="4412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Федерации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3306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254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14958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8285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65664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562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40498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 «Система оценки качества образования и информационная открытость системы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1284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97818"/>
              </p:ext>
            </p:extLst>
          </p:nvPr>
        </p:nvGraphicFramePr>
        <p:xfrm>
          <a:off x="539552" y="836712"/>
          <a:ext cx="8424936" cy="2307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«Создание новых мест в общеобразовательных организациях в соответствии с прогнозируемой потребностью и современными условиями обучения»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обучающихся во вторую смену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9282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01730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памятными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датами,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99186"/>
              </p:ext>
            </p:extLst>
          </p:nvPr>
        </p:nvGraphicFramePr>
        <p:xfrm>
          <a:off x="539552" y="836712"/>
          <a:ext cx="8424936" cy="352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Увеличение числа граждан  старшего возраста, ведущих активный образ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жизни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01532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72,7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25369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03713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95948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39123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0,059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60784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0168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6769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2746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20082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12177"/>
              </p:ext>
            </p:extLst>
          </p:nvPr>
        </p:nvGraphicFramePr>
        <p:xfrm>
          <a:off x="539552" y="836712"/>
          <a:ext cx="8424936" cy="5407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33622"/>
              </p:ext>
            </p:extLst>
          </p:nvPr>
        </p:nvGraphicFramePr>
        <p:xfrm>
          <a:off x="539552" y="836712"/>
          <a:ext cx="8424936" cy="5745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установленных (отремонтированных, модернизированных) плоскостных спортивных сооружений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41602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74403"/>
              </p:ext>
            </p:extLst>
          </p:nvPr>
        </p:nvGraphicFramePr>
        <p:xfrm>
          <a:off x="539552" y="836712"/>
          <a:ext cx="8424936" cy="5172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18,054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52,104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52,208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52,312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417877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95564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78894"/>
              </p:ext>
            </p:extLst>
          </p:nvPr>
        </p:nvGraphicFramePr>
        <p:xfrm>
          <a:off x="539552" y="836712"/>
          <a:ext cx="8424936" cy="4290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68694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7384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2437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22177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89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71030"/>
              </p:ext>
            </p:extLst>
          </p:nvPr>
        </p:nvGraphicFramePr>
        <p:xfrm>
          <a:off x="539552" y="836712"/>
          <a:ext cx="8424936" cy="5311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1970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02974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5611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19500"/>
              </p:ext>
            </p:extLst>
          </p:nvPr>
        </p:nvGraphicFramePr>
        <p:xfrm>
          <a:off x="539552" y="836712"/>
          <a:ext cx="8424936" cy="3453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ликвидированных несанкционированных (стихийных)  свалок (навалов), в общем количестве выявленных несанкционированных (стихийных) свалок (навалов)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береговых зон водоемов городского округа Домодедово.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575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55260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1681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51963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   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53392"/>
              </p:ext>
            </p:extLst>
          </p:nvPr>
        </p:nvGraphicFramePr>
        <p:xfrm>
          <a:off x="539552" y="836712"/>
          <a:ext cx="8424936" cy="454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16847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65666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03418"/>
              </p:ext>
            </p:extLst>
          </p:nvPr>
        </p:nvGraphicFramePr>
        <p:xfrm>
          <a:off x="539552" y="836712"/>
          <a:ext cx="8424936" cy="3254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обороны</a:t>
                      </a:r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69728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8067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31048"/>
              </p:ext>
            </p:extLst>
          </p:nvPr>
        </p:nvGraphicFramePr>
        <p:xfrm>
          <a:off x="539552" y="836712"/>
          <a:ext cx="8280919" cy="5357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Поиск и реализация решений по обеспечению прав пострадавших граждан-участников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проблемных объектов, по которым нарушены права участников долевого строительства «Проблемные стройки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Встречи с гражданами – участниками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636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608616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4161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56948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6595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05704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семей, имеющих семь и более детей»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612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10526"/>
              </p:ext>
            </p:extLst>
          </p:nvPr>
        </p:nvGraphicFramePr>
        <p:xfrm>
          <a:off x="539552" y="836712"/>
          <a:ext cx="8280919" cy="5641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799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103069"/>
              </p:ext>
            </p:extLst>
          </p:nvPr>
        </p:nvGraphicFramePr>
        <p:xfrm>
          <a:off x="539552" y="836712"/>
          <a:ext cx="8280919" cy="5342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благоустроенных общественных территорий (в разрезе видов территорий), в том числе: -зоны отдыха, пешеходные зоны, набережные; -скверы; -площади; -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парки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разработанных концепций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обустроенными дворовыми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территориями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%/единица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337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434255"/>
              </p:ext>
            </p:extLst>
          </p:nvPr>
        </p:nvGraphicFramePr>
        <p:xfrm>
          <a:off x="539552" y="836712"/>
          <a:ext cx="8280919" cy="502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граждан, принявших участие в решении вопросов развития городской среды от общего количества граждан в возрасте до 14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реализованных комплексных проектов благоустройства общественных территорий в общем количестве реализованных в течение планового года проектов благоустройства общественных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территорий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проекты победителей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Всероссийсийского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конкурса лучших проектов создания комфортной городской среды в малых городах и исторических поселениях, не менее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Соотвествие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593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29434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светильников наружного освещения, управление которыми осуществляется с использованием автоматизированных систем управления наружным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освещением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4742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77758"/>
              </p:ext>
            </p:extLst>
          </p:nvPr>
        </p:nvGraphicFramePr>
        <p:xfrm>
          <a:off x="539552" y="836712"/>
          <a:ext cx="8280919" cy="3063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64945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20368"/>
              </p:ext>
            </p:extLst>
          </p:nvPr>
        </p:nvGraphicFramePr>
        <p:xfrm>
          <a:off x="539552" y="836712"/>
          <a:ext cx="8280919" cy="4906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88,06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49483"/>
              </p:ext>
            </p:extLst>
          </p:nvPr>
        </p:nvGraphicFramePr>
        <p:xfrm>
          <a:off x="539552" y="836712"/>
          <a:ext cx="8280919" cy="5067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высокопроизводительных рабочих мест во внебюджетном секторе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 в базовых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23 200 000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24 200 000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28 400 000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30 600 000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35 100 000</a:t>
                      </a: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12380"/>
              </p:ext>
            </p:extLst>
          </p:nvPr>
        </p:nvGraphicFramePr>
        <p:xfrm>
          <a:off x="539552" y="836712"/>
          <a:ext cx="8280919" cy="5811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</a:tr>
              <a:tr h="516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несостоявшихся торгов от общего количества объявленных торгов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от общей суммы объявленных торгов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</a:tr>
              <a:tr h="387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282072"/>
              </p:ext>
            </p:extLst>
          </p:nvPr>
        </p:nvGraphicFramePr>
        <p:xfrm>
          <a:off x="539552" y="836712"/>
          <a:ext cx="8280919" cy="5412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27,40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субъектов малого и среднего предпринимательства в расчете на 10 тыс. человек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540,78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577,77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612,94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113,98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созданные предприятия МСП в сфере производства или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созданных субъектов МСП участниками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в сфере малого и среднего предпринимательства, включая индивидуальных предпринимателей" за отчетный период (прошедший год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33 672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35 134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37 738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40 107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42 184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34489"/>
              </p:ext>
            </p:extLst>
          </p:nvPr>
        </p:nvGraphicFramePr>
        <p:xfrm>
          <a:off x="539552" y="836712"/>
          <a:ext cx="8280919" cy="4907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тыс.чел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1 151,4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1 127,4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1 127,7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1 118,1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1 111,1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Тыс.кв.м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95220"/>
              </p:ext>
            </p:extLst>
          </p:nvPr>
        </p:nvGraphicFramePr>
        <p:xfrm>
          <a:off x="539552" y="836712"/>
          <a:ext cx="8280919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 на объектах бытового обслуживания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14489</TotalTime>
  <Words>15468</Words>
  <Application>Microsoft Office PowerPoint</Application>
  <PresentationFormat>Экран (4:3)</PresentationFormat>
  <Paragraphs>4824</Paragraphs>
  <Slides>134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134</vt:i4>
      </vt:variant>
    </vt:vector>
  </HeadingPairs>
  <TitlesOfParts>
    <vt:vector size="146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проекта бюджета городского округа Домодедово  на 2020 год и плановый период 2021 и 2022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2020 год и плановый период 2021 и 2022 гг. в сравнении с фактическим исполнением 2018 года и ожидаемым исполнением 2019 года                                                                                                                                            млн.руб.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2018-2022 гг.                                                                                              млн.руб.</vt:lpstr>
      <vt:lpstr>Презентация PowerPoint</vt:lpstr>
      <vt:lpstr>Презентация PowerPoint</vt:lpstr>
      <vt:lpstr>Презентация PowerPoint</vt:lpstr>
      <vt:lpstr>Изменение структуры налоговых и неналоговых доходов городского округа Домодедово за 2018-2022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2018-2022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2019-2021 годах  по программам</vt:lpstr>
      <vt:lpstr>Расходы бюджета городского округа в 2019-2021 годах  по программам</vt:lpstr>
      <vt:lpstr>Программные расходы                                                                                                                 млн.руб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2164</cp:revision>
  <cp:lastPrinted>2019-12-23T11:52:48Z</cp:lastPrinted>
  <dcterms:created xsi:type="dcterms:W3CDTF">2015-09-30T07:48:07Z</dcterms:created>
  <dcterms:modified xsi:type="dcterms:W3CDTF">2019-12-30T11:32:45Z</dcterms:modified>
</cp:coreProperties>
</file>